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7" r:id="rId3"/>
    <p:sldId id="281" r:id="rId4"/>
    <p:sldId id="293" r:id="rId5"/>
    <p:sldId id="294" r:id="rId6"/>
    <p:sldId id="296" r:id="rId7"/>
    <p:sldId id="268" r:id="rId8"/>
    <p:sldId id="297" r:id="rId9"/>
    <p:sldId id="298" r:id="rId10"/>
    <p:sldId id="282" r:id="rId11"/>
    <p:sldId id="292" r:id="rId12"/>
    <p:sldId id="29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3B307C-1675-4944-9152-C7CC14A765B1}" type="doc">
      <dgm:prSet loTypeId="urn:microsoft.com/office/officeart/2005/8/layout/cycle2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94E118A3-6862-44C2-B39A-51A121DE4A1D}" type="pres">
      <dgm:prSet presAssocID="{853B307C-1675-4944-9152-C7CC14A765B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C9D8282-E733-4DBC-B277-A1FEC3741A6B}" type="presOf" srcId="{853B307C-1675-4944-9152-C7CC14A765B1}" destId="{94E118A3-6862-44C2-B39A-51A121DE4A1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3B307C-1675-4944-9152-C7CC14A765B1}" type="doc">
      <dgm:prSet loTypeId="urn:microsoft.com/office/officeart/2005/8/layout/cycle2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94E118A3-6862-44C2-B39A-51A121DE4A1D}" type="pres">
      <dgm:prSet presAssocID="{853B307C-1675-4944-9152-C7CC14A765B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C9D8282-E733-4DBC-B277-A1FEC3741A6B}" type="presOf" srcId="{853B307C-1675-4944-9152-C7CC14A765B1}" destId="{94E118A3-6862-44C2-B39A-51A121DE4A1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3437" y="1484784"/>
            <a:ext cx="8892480" cy="22322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>Сотрудничество специалистов и воспитателей </a:t>
            </a:r>
            <a:r>
              <a:rPr lang="en-US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/>
            </a:r>
            <a:br>
              <a:rPr lang="en-US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</a:br>
            <a:r>
              <a:rPr lang="ru-RU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>в </a:t>
            </a:r>
            <a:r>
              <a:rPr lang="ru-RU" sz="24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>образовательном процессе </a:t>
            </a:r>
            <a:r>
              <a:rPr lang="en-US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/>
            </a:r>
            <a:br>
              <a:rPr lang="en-US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</a:br>
            <a:r>
              <a:rPr lang="ru-RU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>в </a:t>
            </a:r>
            <a:r>
              <a:rPr lang="ru-RU" sz="24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>контексте нравственно </a:t>
            </a:r>
            <a:r>
              <a:rPr lang="ru-RU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>– патриотического  </a:t>
            </a:r>
            <a:r>
              <a:rPr lang="ru-RU" sz="24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>воспитания детей дошкольного возраста  с ОВЗ </a:t>
            </a:r>
            <a:r>
              <a:rPr lang="ru-RU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> </a:t>
            </a:r>
            <a:r>
              <a:rPr lang="en-US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/>
            </a:r>
            <a:br>
              <a:rPr lang="en-US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</a:br>
            <a:r>
              <a:rPr lang="ru-RU" sz="24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> </a:t>
            </a:r>
            <a:r>
              <a:rPr lang="ru-RU" sz="24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  <a:t>с использованием интерактивных технологий.</a:t>
            </a:r>
            <a:br>
              <a:rPr lang="ru-RU" sz="2400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0070C0"/>
                </a:solidFill>
              </a:rPr>
            </a:br>
            <a:endParaRPr lang="ru-RU" sz="2400" b="1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38084" y="4596893"/>
            <a:ext cx="4590272" cy="17526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учитель-логопед </a:t>
            </a:r>
            <a:endParaRPr lang="en-U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Колесникова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Елена Петровна</a:t>
            </a:r>
          </a:p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п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едагог – психолог </a:t>
            </a:r>
            <a:endParaRPr lang="en-US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Маликова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Елена Андреевна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289154"/>
            <a:ext cx="55446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ts val="580"/>
              </a:spcBef>
              <a:buClr>
                <a:srgbClr val="B83D68"/>
              </a:buClr>
              <a:buSzPct val="85000"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Детский сад «Солнышко» с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. Борское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428604"/>
            <a:ext cx="8103274" cy="3274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Для педагогов: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 это очень хороший материал для организации взаимодействия по работе с родителями.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Для родителей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: самообразование, единение со своим ребенком.</a:t>
            </a:r>
            <a:endParaRPr lang="ru-RU" sz="20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Для детей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: Закрепление полученного в условиях ДОО материала в игровой занимательной форме, расширение кругозора ребенка, преодоление трудностей в усвоении программы в процессе увлекательного игрового процесса.</a:t>
            </a:r>
            <a:endParaRPr lang="ru-RU" sz="20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2" descr="C:\Users\Пользователь\Desktop\tn_194027_72d376cd1ef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857628"/>
            <a:ext cx="4373551" cy="2460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864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9" t="5459" r="24886" b="18591"/>
          <a:stretch/>
        </p:blipFill>
        <p:spPr bwMode="auto">
          <a:xfrm>
            <a:off x="4786314" y="571480"/>
            <a:ext cx="3792941" cy="2643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2" t="4417" r="12311" b="2509"/>
          <a:stretch/>
        </p:blipFill>
        <p:spPr bwMode="auto">
          <a:xfrm>
            <a:off x="4643438" y="3500438"/>
            <a:ext cx="4071934" cy="3008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83" t="4054" r="22719" b="16997"/>
          <a:stretch/>
        </p:blipFill>
        <p:spPr bwMode="auto">
          <a:xfrm>
            <a:off x="1000100" y="357166"/>
            <a:ext cx="3373749" cy="2852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286124"/>
            <a:ext cx="4198141" cy="3102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0648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Мультимедийный комплекс </a:t>
            </a:r>
            <a:r>
              <a:rPr lang="ru-RU" sz="2000" dirty="0" smtClean="0"/>
              <a:t>поможет </a:t>
            </a:r>
            <a:r>
              <a:rPr lang="ru-RU" sz="2000" dirty="0"/>
              <a:t>познакомить </a:t>
            </a:r>
            <a:r>
              <a:rPr lang="ru-RU" sz="2000" dirty="0" smtClean="0"/>
              <a:t>детей:</a:t>
            </a:r>
            <a:endParaRPr lang="ru-RU" sz="2000" dirty="0"/>
          </a:p>
          <a:p>
            <a:pPr>
              <a:tabLst>
                <a:tab pos="361950" algn="l"/>
              </a:tabLst>
            </a:pPr>
            <a:r>
              <a:rPr lang="ru-RU" sz="2000" dirty="0"/>
              <a:t>•	с малой Родиной с. Борское;</a:t>
            </a:r>
          </a:p>
          <a:p>
            <a:pPr>
              <a:tabLst>
                <a:tab pos="361950" algn="l"/>
              </a:tabLst>
            </a:pPr>
            <a:r>
              <a:rPr lang="ru-RU" sz="2000" dirty="0"/>
              <a:t>•	с символикой Самарской области;</a:t>
            </a:r>
          </a:p>
          <a:p>
            <a:pPr>
              <a:tabLst>
                <a:tab pos="361950" algn="l"/>
              </a:tabLst>
            </a:pPr>
            <a:r>
              <a:rPr lang="ru-RU" sz="2000" dirty="0"/>
              <a:t>•	совершенствовать знания о природе родного края;</a:t>
            </a:r>
          </a:p>
          <a:p>
            <a:pPr>
              <a:tabLst>
                <a:tab pos="361950" algn="l"/>
              </a:tabLst>
            </a:pPr>
            <a:r>
              <a:rPr lang="ru-RU" sz="2000" dirty="0"/>
              <a:t>•	познакомить с растениями лесов Самарской области;</a:t>
            </a:r>
          </a:p>
          <a:p>
            <a:pPr>
              <a:tabLst>
                <a:tab pos="361950" algn="l"/>
              </a:tabLst>
            </a:pPr>
            <a:r>
              <a:rPr lang="ru-RU" sz="2000" dirty="0"/>
              <a:t>•	познакомить с животными Самарской области;</a:t>
            </a:r>
          </a:p>
          <a:p>
            <a:pPr>
              <a:tabLst>
                <a:tab pos="361950" algn="l"/>
              </a:tabLst>
            </a:pPr>
            <a:r>
              <a:rPr lang="ru-RU" sz="2000" dirty="0"/>
              <a:t>•	познакомить детей с продуктами промышленности Самарской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55589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858280" cy="92869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a:rPr>
              <a:t>Дети с особыми возможностями здоровья</a:t>
            </a:r>
            <a:endParaRPr lang="ru-RU" sz="3200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7707216"/>
              </p:ext>
            </p:extLst>
          </p:nvPr>
        </p:nvGraphicFramePr>
        <p:xfrm>
          <a:off x="0" y="1285860"/>
          <a:ext cx="9144000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1571604" y="1428736"/>
            <a:ext cx="7320306" cy="1515588"/>
          </a:xfrm>
          <a:prstGeom prst="roundRect">
            <a:avLst/>
          </a:prstGeom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ослаблено здоровье и отмечается сниженный уровень психофизического развития, не сформирована эмоционально-волевая, мотивационная сфера и высшие </a:t>
            </a:r>
            <a:r>
              <a:rPr lang="ru-RU" sz="2000" dirty="0" smtClean="0"/>
              <a:t>психические функции</a:t>
            </a:r>
            <a:endParaRPr lang="ru-RU" sz="2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5720" y="3214686"/>
            <a:ext cx="6273246" cy="1224136"/>
          </a:xfrm>
          <a:prstGeom prst="roundRect">
            <a:avLst/>
          </a:prstGeom>
          <a:ln w="5715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0000"/>
                </a:solidFill>
                <a:latin typeface="Times New Roman"/>
                <a:ea typeface="Calibri"/>
              </a:rPr>
              <a:t>затруднены осознание себя, окружающего мира, </a:t>
            </a:r>
            <a:endParaRPr lang="ru-RU" sz="2000" dirty="0" smtClean="0">
              <a:solidFill>
                <a:srgbClr val="000000"/>
              </a:solidFill>
              <a:latin typeface="Times New Roman"/>
              <a:ea typeface="Calibri"/>
            </a:endParaRPr>
          </a:p>
          <a:p>
            <a:pPr algn="ctr"/>
            <a:r>
              <a:rPr lang="ru-RU" sz="2000" dirty="0" smtClean="0">
                <a:solidFill>
                  <a:srgbClr val="000000"/>
                </a:solidFill>
                <a:latin typeface="Times New Roman"/>
                <a:ea typeface="Calibri"/>
              </a:rPr>
              <a:t>социальная адаптация</a:t>
            </a:r>
            <a:endParaRPr lang="ru-RU" sz="2000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2" y="4500570"/>
            <a:ext cx="2786738" cy="2173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56338065"/>
              </p:ext>
            </p:extLst>
          </p:nvPr>
        </p:nvGraphicFramePr>
        <p:xfrm>
          <a:off x="0" y="1285860"/>
          <a:ext cx="9144000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3269"/>
            <a:ext cx="8488567" cy="635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731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:\Конкурсы, конференции\2024\ДЛЯ семинара ноябрь2024 ИКТ\фото\IMG_20231012_093929_0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357165"/>
            <a:ext cx="3786214" cy="2839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D:\Конкурсы, конференции\2024\ДЛЯ семинара ноябрь2024 ИКТ\фото\IMG_20231102_094759_2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54255"/>
            <a:ext cx="2538282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ФОТО патриот1\IMG_20240202_0908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286124"/>
            <a:ext cx="4167249" cy="3125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F:\Фото ПАТРИОТИЗМ\20240409_105436.jpg"/>
          <p:cNvPicPr>
            <a:picLocks noChangeAspect="1" noChangeArrowheads="1"/>
          </p:cNvPicPr>
          <p:nvPr/>
        </p:nvPicPr>
        <p:blipFill>
          <a:blip r:embed="rId5" cstate="print"/>
          <a:srcRect l="13038" t="11875" r="4637" b="12368"/>
          <a:stretch>
            <a:fillRect/>
          </a:stretch>
        </p:blipFill>
        <p:spPr bwMode="auto">
          <a:xfrm>
            <a:off x="4572000" y="3571876"/>
            <a:ext cx="4407287" cy="3041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7557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12345\Downloads\20241125_142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285728"/>
            <a:ext cx="3621445" cy="48285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Фото ПАТРИОТИЗМ\20240409_1037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7166"/>
            <a:ext cx="4190997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F:\Фото ПАТРИОТИЗМ\20240409_105007.jpg"/>
          <p:cNvPicPr>
            <a:picLocks noChangeAspect="1" noChangeArrowheads="1"/>
          </p:cNvPicPr>
          <p:nvPr/>
        </p:nvPicPr>
        <p:blipFill>
          <a:blip r:embed="rId4" cstate="print"/>
          <a:srcRect l="23124" t="-666"/>
          <a:stretch>
            <a:fillRect/>
          </a:stretch>
        </p:blipFill>
        <p:spPr bwMode="auto">
          <a:xfrm rot="5400000">
            <a:off x="4042564" y="3244056"/>
            <a:ext cx="3273450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029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Фото ПАТРИОТИЗМ\IMG_20210610_094336.jpg"/>
          <p:cNvPicPr>
            <a:picLocks noChangeAspect="1" noChangeArrowheads="1"/>
          </p:cNvPicPr>
          <p:nvPr/>
        </p:nvPicPr>
        <p:blipFill>
          <a:blip r:embed="rId2" cstate="print"/>
          <a:srcRect l="2343" t="5208"/>
          <a:stretch>
            <a:fillRect/>
          </a:stretch>
        </p:blipFill>
        <p:spPr bwMode="auto">
          <a:xfrm>
            <a:off x="3203848" y="168060"/>
            <a:ext cx="4381184" cy="3189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F:\Фото ПАТРИОТИЗМ\DSC03638.JPG"/>
          <p:cNvPicPr>
            <a:picLocks noChangeAspect="1" noChangeArrowheads="1"/>
          </p:cNvPicPr>
          <p:nvPr/>
        </p:nvPicPr>
        <p:blipFill>
          <a:blip r:embed="rId3" cstate="print"/>
          <a:srcRect l="11159" t="13734" r="9013" b="2146"/>
          <a:stretch>
            <a:fillRect/>
          </a:stretch>
        </p:blipFill>
        <p:spPr bwMode="auto">
          <a:xfrm>
            <a:off x="6489499" y="1298657"/>
            <a:ext cx="2638219" cy="2085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F:\Фото ПАТРИОТИЗМ\IMG_20230505_0913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935" y="285728"/>
            <a:ext cx="3814176" cy="2860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F:\Фото ПАТРИОТИЗМ\20240508_101518.jpg"/>
          <p:cNvPicPr>
            <a:picLocks noChangeAspect="1" noChangeArrowheads="1"/>
          </p:cNvPicPr>
          <p:nvPr/>
        </p:nvPicPr>
        <p:blipFill>
          <a:blip r:embed="rId5" cstate="print"/>
          <a:srcRect r="16549" b="-388"/>
          <a:stretch>
            <a:fillRect/>
          </a:stretch>
        </p:blipFill>
        <p:spPr bwMode="auto">
          <a:xfrm>
            <a:off x="5094873" y="3349100"/>
            <a:ext cx="3643306" cy="3286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12345\Downloads\IMG-bbbe96de5fb17816e85d94fcbadeb9dd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02" y="3357562"/>
            <a:ext cx="4371250" cy="3278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3" t="20601" r="19288" b="19550"/>
          <a:stretch/>
        </p:blipFill>
        <p:spPr>
          <a:xfrm>
            <a:off x="4499992" y="3140968"/>
            <a:ext cx="4557980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D:\Работа\Фото\02.2017\DSC0123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11960" y="476672"/>
            <a:ext cx="3432669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b="12201"/>
          <a:stretch/>
        </p:blipFill>
        <p:spPr>
          <a:xfrm>
            <a:off x="467544" y="260648"/>
            <a:ext cx="3563888" cy="2625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1" b="20601"/>
          <a:stretch/>
        </p:blipFill>
        <p:spPr>
          <a:xfrm>
            <a:off x="978238" y="2996952"/>
            <a:ext cx="3000375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l="14183" t="4861" r="14227" b="3844"/>
          <a:stretch>
            <a:fillRect/>
          </a:stretch>
        </p:blipFill>
        <p:spPr bwMode="auto">
          <a:xfrm>
            <a:off x="4572000" y="285728"/>
            <a:ext cx="4384023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 l="12665" t="3125" r="14861" b="3125"/>
          <a:stretch>
            <a:fillRect/>
          </a:stretch>
        </p:blipFill>
        <p:spPr bwMode="auto">
          <a:xfrm>
            <a:off x="2428860" y="3429000"/>
            <a:ext cx="4357718" cy="3169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 l="13726" t="3906" r="14897" b="3320"/>
          <a:stretch>
            <a:fillRect/>
          </a:stretch>
        </p:blipFill>
        <p:spPr bwMode="auto">
          <a:xfrm>
            <a:off x="357158" y="285728"/>
            <a:ext cx="4203563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328299"/>
            <a:ext cx="3553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rgbClr val="B13F9A"/>
                </a:solidFill>
                <a:latin typeface="Calibri"/>
                <a:ea typeface="+mj-ea"/>
                <a:cs typeface="+mj-cs"/>
              </a:rPr>
              <a:t>Наши достижения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72" y="1333507"/>
            <a:ext cx="2736304" cy="3772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177817"/>
            <a:ext cx="2743743" cy="3739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287" y="913074"/>
            <a:ext cx="2808312" cy="3711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120" y="620686"/>
            <a:ext cx="2666479" cy="349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177817"/>
            <a:ext cx="2627105" cy="3764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72" y="1409838"/>
            <a:ext cx="2517647" cy="3524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94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1326</TotalTime>
  <Words>67</Words>
  <Application>Microsoft Office PowerPoint</Application>
  <PresentationFormat>Экран (4:3)</PresentationFormat>
  <Paragraphs>21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Сотрудничество специалистов и воспитателей  в образовательном процессе  в контексте нравственно – патриотического  воспитания детей дошкольного возраста  с ОВЗ    с использованием интерактивных технологий. </vt:lpstr>
      <vt:lpstr>Дети с особыми возможностями здоровья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дидактического комплекса  «Зимушка хрустальная»  на логопедических занятиях</dc:title>
  <dc:creator>шр</dc:creator>
  <cp:lastModifiedBy>12345</cp:lastModifiedBy>
  <cp:revision>93</cp:revision>
  <dcterms:created xsi:type="dcterms:W3CDTF">2016-12-13T06:48:48Z</dcterms:created>
  <dcterms:modified xsi:type="dcterms:W3CDTF">2024-12-09T09:40:05Z</dcterms:modified>
</cp:coreProperties>
</file>